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8288000" cy="10287000"/>
  <p:notesSz cx="6858000" cy="9144000"/>
  <p:embeddedFontLst>
    <p:embeddedFont>
      <p:font typeface="Noto Sans CJK KR Regular" panose="020B0600000101010101" charset="-127"/>
      <p:regular r:id="rId22"/>
    </p:embeddedFont>
    <p:embeddedFont>
      <p:font typeface="Pretendard 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A4E"/>
    <a:srgbClr val="EEEEEE"/>
    <a:srgbClr val="4F81BD"/>
    <a:srgbClr val="D0D8E8"/>
    <a:srgbClr val="242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9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8.sv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sw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프리캡스톤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09800" y="6756400"/>
            <a:ext cx="15875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김경민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이다민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우현호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임혜미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황필호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725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SW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프리캡스톤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- 1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조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팀백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3" y="3302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44500"/>
            <a:ext cx="8483600" cy="4470400"/>
          </a:xfrm>
          <a:prstGeom prst="rect">
            <a:avLst/>
          </a:prstGeom>
          <a:effectLst>
            <a:outerShdw blurRad="248546" dist="171855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3302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0" y="5181600"/>
            <a:ext cx="8483600" cy="4622800"/>
          </a:xfrm>
          <a:prstGeom prst="rect">
            <a:avLst/>
          </a:prstGeom>
          <a:effectLst>
            <a:outerShdw blurRad="266556" dist="177972" dir="402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092700"/>
            <a:ext cx="84836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55372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5537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200" y="5537200"/>
            <a:ext cx="2286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5400" y="5410200"/>
            <a:ext cx="41910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user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04400" y="15621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7100" y="2425700"/>
            <a:ext cx="27813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회원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관리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/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로그인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ko-KR" sz="2600" b="1" i="0" u="none" strike="noStrike" dirty="0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1" dirty="0">
                <a:solidFill>
                  <a:srgbClr val="494A4E"/>
                </a:solidFill>
                <a:ea typeface="Pretendard Medium"/>
              </a:rPr>
              <a:t>프로필 관리</a:t>
            </a:r>
            <a:endParaRPr lang="ko-KR" sz="2600" b="1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42700" y="54483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academic content delivery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6300" y="63754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학술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68200" y="2451100"/>
            <a:ext cx="5499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이메일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소셜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계정을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통한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회원가입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 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로그인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JWT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인증을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통해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사용자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인증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세션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관리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42800" y="3263900"/>
            <a:ext cx="54991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사용자의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정보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(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이름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이메일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관심사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)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수정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업데이트</a:t>
            </a:r>
          </a:p>
          <a:p>
            <a:pPr lvl="0" algn="l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비밀번호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변경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설정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관리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기능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17100" y="7200900"/>
            <a:ext cx="27813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검색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12880"/>
              </a:lnSpc>
            </a:pPr>
            <a:endParaRPr lang="en-US" sz="2600" b="1" i="0" u="none" strike="noStrike" dirty="0">
              <a:solidFill>
                <a:srgbClr val="494A4E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열람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요약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42800" y="7188200"/>
            <a:ext cx="54991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키워드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기반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검색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필터링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정렬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옵션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가능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68200" y="8115300"/>
            <a:ext cx="54991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내용을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보기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쉽게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요약하여</a:t>
            </a:r>
            <a:r>
              <a:rPr lang="en-US" sz="1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494A4E"/>
                </a:solidFill>
                <a:ea typeface="Pretendard Medium"/>
              </a:rPr>
              <a:t>제공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A60206C-72B9-D8B2-A035-8E7E97676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56" t="4462" r="2141" b="1826"/>
          <a:stretch/>
        </p:blipFill>
        <p:spPr>
          <a:xfrm>
            <a:off x="482600" y="2028683"/>
            <a:ext cx="8356600" cy="62488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44500"/>
            <a:ext cx="8483600" cy="4470400"/>
          </a:xfrm>
          <a:prstGeom prst="rect">
            <a:avLst/>
          </a:prstGeom>
          <a:effectLst>
            <a:outerShdw blurRad="248546" dist="171855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3302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0" y="5181600"/>
            <a:ext cx="8483600" cy="4622800"/>
          </a:xfrm>
          <a:prstGeom prst="rect">
            <a:avLst/>
          </a:prstGeom>
          <a:effectLst>
            <a:outerShdw blurRad="266556" dist="177972" dir="402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092700"/>
            <a:ext cx="84836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55372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5537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200" y="5537200"/>
            <a:ext cx="2286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5400" y="5410200"/>
            <a:ext cx="41910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AI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04400" y="15621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7100" y="2425700"/>
            <a:ext cx="39751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요약</a:t>
            </a:r>
            <a:r>
              <a:rPr lang="en-US" altLang="ko-KR" sz="2600" b="1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ko-KR" altLang="en-US" sz="2600" b="1" dirty="0">
                <a:solidFill>
                  <a:srgbClr val="494A4E"/>
                </a:solidFill>
                <a:ea typeface="Pretendard Medium"/>
              </a:rPr>
              <a:t>및 </a:t>
            </a:r>
            <a:r>
              <a:rPr lang="ko-KR" altLang="en-US" sz="2600" b="1" i="0" u="none" strike="noStrike" dirty="0">
                <a:solidFill>
                  <a:srgbClr val="494A4E"/>
                </a:solidFill>
                <a:ea typeface="Pretendard Medium"/>
              </a:rPr>
              <a:t>핵심 내용 제공</a:t>
            </a:r>
            <a:endParaRPr lang="ko-KR" sz="2600" b="1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518900" y="54483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multilingual &amp; translation support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36426" y="2965450"/>
            <a:ext cx="54991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LLM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기반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AI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기능을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활용하여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요약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생성</a:t>
            </a:r>
          </a:p>
          <a:p>
            <a:pPr lvl="0" algn="l">
              <a:lnSpc>
                <a:spcPct val="107899"/>
              </a:lnSpc>
            </a:pPr>
            <a:endParaRPr lang="ko-KR" sz="19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3D321DD-EF25-A24B-1C2E-DA4532441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56" t="4462" r="2141" b="1826"/>
          <a:stretch/>
        </p:blipFill>
        <p:spPr>
          <a:xfrm>
            <a:off x="482600" y="2028683"/>
            <a:ext cx="8356600" cy="6248853"/>
          </a:xfrm>
          <a:prstGeom prst="rect">
            <a:avLst/>
          </a:prstGeom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868ECCD9-145C-A4D0-2FB5-BA2D45F36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143500"/>
            <a:ext cx="8483600" cy="901700"/>
          </a:xfrm>
          <a:prstGeom prst="rect">
            <a:avLst/>
          </a:prstGeom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B732E783-DC0E-60C9-E8EE-B8A644A69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5588000"/>
            <a:ext cx="228600" cy="2286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5C9AEF5B-DDE3-30B7-5E5B-A0A163C9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5588000"/>
            <a:ext cx="228600" cy="228600"/>
          </a:xfrm>
          <a:prstGeom prst="rect">
            <a:avLst/>
          </a:prstGeom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0BFFCCF8-0066-D138-33E0-509D0B02E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5588000"/>
            <a:ext cx="228600" cy="228600"/>
          </a:xfrm>
          <a:prstGeom prst="rect">
            <a:avLst/>
          </a:prstGeom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B616A7A3-99CA-8128-938E-C077FEC84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5473700"/>
            <a:ext cx="4191000" cy="444500"/>
          </a:xfrm>
          <a:prstGeom prst="rect">
            <a:avLst/>
          </a:prstGeom>
        </p:spPr>
      </p:pic>
      <p:sp>
        <p:nvSpPr>
          <p:cNvPr id="43" name="TextBox 16">
            <a:extLst>
              <a:ext uri="{FF2B5EF4-FFF2-40B4-BE49-F238E27FC236}">
                <a16:creationId xmlns:a16="http://schemas.microsoft.com/office/drawing/2014/main" id="{EE67CA61-5B53-05B7-333D-DD78AA6EC6A6}"/>
              </a:ext>
            </a:extLst>
          </p:cNvPr>
          <p:cNvSpPr txBox="1"/>
          <p:nvPr/>
        </p:nvSpPr>
        <p:spPr>
          <a:xfrm>
            <a:off x="11645900" y="55118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security &amp; privacy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73F5310-D302-3A11-A6BC-F742A9A9EF32}"/>
              </a:ext>
            </a:extLst>
          </p:cNvPr>
          <p:cNvSpPr txBox="1"/>
          <p:nvPr/>
        </p:nvSpPr>
        <p:spPr>
          <a:xfrm>
            <a:off x="9804400" y="63754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보안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보호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F852C422-E71B-5AFB-0D5B-CBF5E733DC7A}"/>
              </a:ext>
            </a:extLst>
          </p:cNvPr>
          <p:cNvSpPr txBox="1"/>
          <p:nvPr/>
        </p:nvSpPr>
        <p:spPr>
          <a:xfrm>
            <a:off x="9677400" y="7200900"/>
            <a:ext cx="3314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1179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사용자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인증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권환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관리</a:t>
            </a:r>
          </a:p>
          <a:p>
            <a:pPr lvl="0" algn="l">
              <a:lnSpc>
                <a:spcPct val="121179"/>
              </a:lnSpc>
            </a:pPr>
            <a:endParaRPr lang="en-US" altLang="ko-KR" sz="2600" b="1" i="0" u="none" strike="noStrike" dirty="0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121179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개인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정보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보호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4C869D8A-805A-8A7A-3FC9-59E33268513B}"/>
              </a:ext>
            </a:extLst>
          </p:cNvPr>
          <p:cNvSpPr txBox="1"/>
          <p:nvPr/>
        </p:nvSpPr>
        <p:spPr>
          <a:xfrm>
            <a:off x="13271500" y="7226300"/>
            <a:ext cx="40259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JWT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를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이용한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인증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시스템으로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안전한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사용자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인증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사용자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권한에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따라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접근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제어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제공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EFBEB20B-615C-FD24-7A53-BA42BC6ACD7F}"/>
              </a:ext>
            </a:extLst>
          </p:cNvPr>
          <p:cNvSpPr txBox="1"/>
          <p:nvPr/>
        </p:nvSpPr>
        <p:spPr>
          <a:xfrm>
            <a:off x="13284200" y="8255000"/>
            <a:ext cx="4089400" cy="130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GDPR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관련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법규에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따른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개인정보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보호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정책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준수</a:t>
            </a:r>
          </a:p>
          <a:p>
            <a:pPr lvl="0" algn="l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HTTPS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통신을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통한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암호화된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데이터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전송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723900"/>
            <a:ext cx="8420100" cy="9144000"/>
          </a:xfrm>
          <a:prstGeom prst="rect">
            <a:avLst/>
          </a:prstGeom>
          <a:effectLst>
            <a:outerShdw blurRad="266556" dist="177972" dir="402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0" y="431800"/>
            <a:ext cx="84836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87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874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200" y="787400"/>
            <a:ext cx="2286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5400" y="660400"/>
            <a:ext cx="4191000" cy="444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518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notifications &amp; feedback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6300" y="16129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알림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피드백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17100" y="25019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푸시</a:t>
            </a:r>
            <a:r>
              <a:rPr lang="en-US" sz="2600" b="1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600" b="1" i="0" u="none" strike="noStrike" dirty="0">
                <a:solidFill>
                  <a:srgbClr val="494A4E"/>
                </a:solidFill>
                <a:ea typeface="Pretendard Medium"/>
              </a:rPr>
              <a:t>알림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42800" y="2590800"/>
            <a:ext cx="54991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새로운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추가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관심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논문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업데이트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앱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업데이트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등의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푸시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알림</a:t>
            </a:r>
            <a:r>
              <a:rPr lang="en-US" sz="19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494A4E"/>
                </a:solidFill>
                <a:ea typeface="Pretendard Medium"/>
              </a:rPr>
              <a:t>제공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870ADB7-580C-CFB4-8558-1F6F0142DDE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56" t="4462" r="2141" b="1826"/>
          <a:stretch/>
        </p:blipFill>
        <p:spPr>
          <a:xfrm>
            <a:off x="533400" y="2095500"/>
            <a:ext cx="8356600" cy="62488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구조도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4457700"/>
            <a:ext cx="12725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구조도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1892300"/>
            <a:ext cx="15290800" cy="787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구조도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422400" y="7620000"/>
            <a:ext cx="37211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사용자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정보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논문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시스템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데이터를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저장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MYSQL 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ORM(Sequelize)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00" y="4343400"/>
            <a:ext cx="16002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7200" y="4419600"/>
            <a:ext cx="6604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9700" y="4394200"/>
            <a:ext cx="13462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33500" y="4216400"/>
            <a:ext cx="1574800" cy="1574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구조도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" y="67056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DB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26100" y="7620000"/>
            <a:ext cx="35814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AI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기능을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Node.js (Intellij)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99100" y="67056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Server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1800" y="67183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UI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45600" y="7480300"/>
            <a:ext cx="35814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사용자에게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정보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검색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논문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열람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Swift (Xcode)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UIKit / SwiftUI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Alamofire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06400" y="67310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User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요소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40800" y="4902200"/>
            <a:ext cx="419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ㅣ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222500"/>
            <a:ext cx="7048500" cy="1828800"/>
          </a:xfrm>
          <a:prstGeom prst="rect">
            <a:avLst/>
          </a:prstGeom>
          <a:effectLst>
            <a:outerShdw blurRad="62454" dist="70338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7900" y="4749800"/>
            <a:ext cx="7048500" cy="2184400"/>
          </a:xfrm>
          <a:prstGeom prst="rect">
            <a:avLst/>
          </a:prstGeom>
          <a:effectLst>
            <a:outerShdw blurRad="88733" dist="83841" dir="4020000">
              <a:srgbClr val="000000">
                <a:alpha val="2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900" y="7416800"/>
            <a:ext cx="7048500" cy="1968500"/>
          </a:xfrm>
          <a:prstGeom prst="rect">
            <a:avLst/>
          </a:prstGeom>
          <a:effectLst>
            <a:outerShdw blurRad="72579" dist="75826" dir="4020000">
              <a:srgbClr val="000000">
                <a:alpha val="2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7416800"/>
            <a:ext cx="7048500" cy="1993900"/>
          </a:xfrm>
          <a:prstGeom prst="rect">
            <a:avLst/>
          </a:prstGeom>
          <a:effectLst>
            <a:outerShdw blurRad="74191" dist="76664" dir="4020000">
              <a:srgbClr val="000000">
                <a:alpha val="2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800" y="4711700"/>
            <a:ext cx="7048500" cy="2222500"/>
          </a:xfrm>
          <a:prstGeom prst="rect">
            <a:avLst/>
          </a:prstGeom>
          <a:effectLst>
            <a:outerShdw blurRad="91862" dist="85306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00" y="2171700"/>
            <a:ext cx="7048500" cy="2057400"/>
          </a:xfrm>
          <a:prstGeom prst="rect">
            <a:avLst/>
          </a:prstGeom>
          <a:effectLst>
            <a:outerShdw blurRad="78609" dist="78913" dir="4020000">
              <a:srgbClr val="000000">
                <a:alpha val="2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구조도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600" y="2324100"/>
            <a:ext cx="7200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900" b="0" i="0" u="none" strike="noStrike" dirty="0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39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900" b="0" i="0" u="none" strike="noStrike" dirty="0">
                <a:solidFill>
                  <a:srgbClr val="000000"/>
                </a:solidFill>
                <a:latin typeface="Pretendard Bold"/>
              </a:rPr>
              <a:t> LLM</a:t>
            </a:r>
          </a:p>
          <a:p>
            <a:pPr lvl="0" algn="l">
              <a:lnSpc>
                <a:spcPct val="99600"/>
              </a:lnSpc>
            </a:pP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21900" y="4902200"/>
            <a:ext cx="7200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관리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협업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도구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5700" y="2362200"/>
            <a:ext cx="7200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외부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API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2400" y="4940300"/>
            <a:ext cx="7200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보안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9700" y="7620000"/>
            <a:ext cx="7200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테스트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배포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21900" y="7556500"/>
            <a:ext cx="7200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3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58195FD8-1AC3-3CBA-AA4A-9CECDAC6BC2A}"/>
              </a:ext>
            </a:extLst>
          </p:cNvPr>
          <p:cNvSpPr txBox="1"/>
          <p:nvPr/>
        </p:nvSpPr>
        <p:spPr>
          <a:xfrm>
            <a:off x="1295400" y="3009900"/>
            <a:ext cx="7023101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논문 요약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핵심 내용 제공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추천 시스템 등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기능을 구현하기 위한 서비스</a:t>
            </a:r>
            <a:endParaRPr lang="en-US" sz="2800" b="1" i="0" u="none" strike="noStrike" dirty="0">
              <a:solidFill>
                <a:srgbClr val="000000"/>
              </a:solidFill>
              <a:latin typeface="Pretendard Bold"/>
            </a:endParaRPr>
          </a:p>
          <a:p>
            <a:pPr lvl="0" algn="l">
              <a:lnSpc>
                <a:spcPct val="99600"/>
              </a:lnSpc>
            </a:pP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365ABFD4-769E-301C-F30C-DBA8F078688F}"/>
              </a:ext>
            </a:extLst>
          </p:cNvPr>
          <p:cNvSpPr txBox="1"/>
          <p:nvPr/>
        </p:nvSpPr>
        <p:spPr>
          <a:xfrm>
            <a:off x="10058399" y="3073400"/>
            <a:ext cx="7023101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논문 데이터 수집 및 추가 정보를 제공하기 위한 외부 </a:t>
            </a:r>
            <a:r>
              <a:rPr lang="en-US" altLang="ko-KR" sz="2800" b="1" dirty="0"/>
              <a:t>API</a:t>
            </a:r>
            <a:r>
              <a:rPr lang="ko-KR" altLang="en-US" sz="2800" b="1" dirty="0"/>
              <a:t>와 서비스</a:t>
            </a: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60FF39AD-C1EF-C699-605D-68ACF9D24FDE}"/>
              </a:ext>
            </a:extLst>
          </p:cNvPr>
          <p:cNvSpPr txBox="1"/>
          <p:nvPr/>
        </p:nvSpPr>
        <p:spPr>
          <a:xfrm>
            <a:off x="10013948" y="8305800"/>
            <a:ext cx="7023101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사용자 회원가입 시 관심있는 토픽을 지정하여 관련 학술 자료 추천</a:t>
            </a: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2F72130-78C3-FB90-BF30-AAB469DBB0AD}"/>
              </a:ext>
            </a:extLst>
          </p:cNvPr>
          <p:cNvSpPr txBox="1"/>
          <p:nvPr/>
        </p:nvSpPr>
        <p:spPr>
          <a:xfrm>
            <a:off x="1320799" y="8308975"/>
            <a:ext cx="7023101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어플리케이션의 품질 보증과 안정적인 배포를 지원</a:t>
            </a: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A03292C3-5CB2-160C-E420-AE2B289FABB7}"/>
              </a:ext>
            </a:extLst>
          </p:cNvPr>
          <p:cNvSpPr txBox="1"/>
          <p:nvPr/>
        </p:nvSpPr>
        <p:spPr>
          <a:xfrm>
            <a:off x="1311274" y="5689600"/>
            <a:ext cx="7023101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사용자 인증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권한 부여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데이터 보안을 담당하는 시스템</a:t>
            </a: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8ACF9F4B-635B-9666-06A1-6E35F0A22814}"/>
              </a:ext>
            </a:extLst>
          </p:cNvPr>
          <p:cNvSpPr txBox="1"/>
          <p:nvPr/>
        </p:nvSpPr>
        <p:spPr>
          <a:xfrm>
            <a:off x="10071099" y="5708650"/>
            <a:ext cx="7023101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개발 팀의 효율적인 협업과 프로젝트 관리를 지원</a:t>
            </a:r>
            <a:endParaRPr lang="en-US" sz="3900" dirty="0">
              <a:solidFill>
                <a:srgbClr val="000000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일정 계획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71800" y="4457700"/>
            <a:ext cx="12725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일정 계획</a:t>
            </a:r>
            <a:endParaRPr lang="ko-KR" sz="9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701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84810"/>
            <a:ext cx="17360900" cy="9334500"/>
          </a:xfrm>
          <a:prstGeom prst="rect">
            <a:avLst/>
          </a:prstGeom>
          <a:effectLst>
            <a:outerShdw blurRad="292827" dist="186537" dir="4020000">
              <a:srgbClr val="000000"/>
            </a:outerShdw>
          </a:effectLst>
        </p:spPr>
      </p:pic>
      <p:pic>
        <p:nvPicPr>
          <p:cNvPr id="79" name="Picture 13">
            <a:extLst>
              <a:ext uri="{FF2B5EF4-FFF2-40B4-BE49-F238E27FC236}">
                <a16:creationId xmlns:a16="http://schemas.microsoft.com/office/drawing/2014/main" id="{9C7FD605-C24B-3D25-FBB2-7EBE72AB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009900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80" name="Picture 13">
            <a:extLst>
              <a:ext uri="{FF2B5EF4-FFF2-40B4-BE49-F238E27FC236}">
                <a16:creationId xmlns:a16="http://schemas.microsoft.com/office/drawing/2014/main" id="{4D924002-0F53-2F58-30CE-55068FE2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848100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81" name="Picture 13">
            <a:extLst>
              <a:ext uri="{FF2B5EF4-FFF2-40B4-BE49-F238E27FC236}">
                <a16:creationId xmlns:a16="http://schemas.microsoft.com/office/drawing/2014/main" id="{A190DD62-9894-66CF-9410-3B7A112F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4696155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82" name="Picture 13">
            <a:extLst>
              <a:ext uri="{FF2B5EF4-FFF2-40B4-BE49-F238E27FC236}">
                <a16:creationId xmlns:a16="http://schemas.microsoft.com/office/drawing/2014/main" id="{95375C51-553B-B6B7-5AFE-A711E132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5547577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83" name="Picture 13">
            <a:extLst>
              <a:ext uri="{FF2B5EF4-FFF2-40B4-BE49-F238E27FC236}">
                <a16:creationId xmlns:a16="http://schemas.microsoft.com/office/drawing/2014/main" id="{A0D00076-EAEE-C08E-13FD-08B10CA0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6385776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84" name="Picture 13">
            <a:extLst>
              <a:ext uri="{FF2B5EF4-FFF2-40B4-BE49-F238E27FC236}">
                <a16:creationId xmlns:a16="http://schemas.microsoft.com/office/drawing/2014/main" id="{2AD7DE37-334F-9EDC-8E59-EA78EBA6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223976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85" name="Picture 13">
            <a:extLst>
              <a:ext uri="{FF2B5EF4-FFF2-40B4-BE49-F238E27FC236}">
                <a16:creationId xmlns:a16="http://schemas.microsoft.com/office/drawing/2014/main" id="{D91240C8-BC0A-8D49-7199-C5832D9D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062176"/>
            <a:ext cx="14439900" cy="662724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1276" y="7149966"/>
            <a:ext cx="4514199" cy="206363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일정 계획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52600" y="3152583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rgbClr val="717377"/>
                </a:solidFill>
                <a:latin typeface="Pretendard Regular"/>
              </a:rPr>
              <a:t>1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                  </a:t>
            </a:r>
            <a:r>
              <a:rPr lang="ko-KR" altLang="en-US" sz="2600" b="1" i="0" u="none" strike="noStrike" dirty="0">
                <a:solidFill>
                  <a:srgbClr val="717377"/>
                </a:solidFill>
                <a:latin typeface="Pretendard Regular"/>
              </a:rPr>
              <a:t>프로젝트 계획 수립 및 팀 구성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36700" y="2058988"/>
            <a:ext cx="45466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일정 계획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8E801AF6-4E90-1A5F-15B2-8F2A75618B05}"/>
              </a:ext>
            </a:extLst>
          </p:cNvPr>
          <p:cNvSpPr txBox="1"/>
          <p:nvPr/>
        </p:nvSpPr>
        <p:spPr>
          <a:xfrm>
            <a:off x="1730375" y="5694220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solidFill>
                  <a:srgbClr val="717377"/>
                </a:solidFill>
                <a:latin typeface="Pretendard Regular"/>
              </a:rPr>
              <a:t>6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                  </a:t>
            </a:r>
            <a:r>
              <a:rPr lang="ko-KR" altLang="en-US" sz="2600" b="1" i="0" u="none" strike="noStrike" dirty="0">
                <a:solidFill>
                  <a:srgbClr val="717377"/>
                </a:solidFill>
                <a:latin typeface="Pretendard Regular"/>
              </a:rPr>
              <a:t>시스템 </a:t>
            </a:r>
            <a:r>
              <a:rPr lang="ko-KR" altLang="en-US" sz="2600" b="1" i="0" u="none" strike="noStrike" dirty="0" err="1">
                <a:solidFill>
                  <a:srgbClr val="717377"/>
                </a:solidFill>
                <a:latin typeface="Pretendard Regular"/>
              </a:rPr>
              <a:t>아키텍쳐</a:t>
            </a:r>
            <a:r>
              <a:rPr lang="ko-KR" altLang="en-US" sz="2600" b="1" i="0" u="none" strike="noStrike" dirty="0">
                <a:solidFill>
                  <a:srgbClr val="717377"/>
                </a:solidFill>
                <a:latin typeface="Pretendard Regular"/>
              </a:rPr>
              <a:t> 및 </a:t>
            </a:r>
            <a:r>
              <a:rPr lang="en-US" altLang="ko-KR" sz="2600" b="1" dirty="0">
                <a:solidFill>
                  <a:srgbClr val="717377"/>
                </a:solidFill>
                <a:latin typeface="Pretendard Regular"/>
              </a:rPr>
              <a:t>DB </a:t>
            </a:r>
            <a:r>
              <a:rPr lang="ko-KR" altLang="en-US" sz="2600" b="1" dirty="0">
                <a:solidFill>
                  <a:srgbClr val="717377"/>
                </a:solidFill>
                <a:latin typeface="Pretendard Regular"/>
              </a:rPr>
              <a:t>설계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88" name="TextBox 25">
            <a:extLst>
              <a:ext uri="{FF2B5EF4-FFF2-40B4-BE49-F238E27FC236}">
                <a16:creationId xmlns:a16="http://schemas.microsoft.com/office/drawing/2014/main" id="{3CB9DA5E-736D-3706-BD28-C3AC885783E9}"/>
              </a:ext>
            </a:extLst>
          </p:cNvPr>
          <p:cNvSpPr txBox="1"/>
          <p:nvPr/>
        </p:nvSpPr>
        <p:spPr>
          <a:xfrm>
            <a:off x="1730375" y="6515100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solidFill>
                  <a:srgbClr val="717377"/>
                </a:solidFill>
                <a:latin typeface="Pretendard Regular"/>
              </a:rPr>
              <a:t>7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</a:t>
            </a:r>
            <a:r>
              <a:rPr lang="en-US" altLang="ko-KR" sz="2800" b="1" i="0" u="none" strike="noStrike" dirty="0">
                <a:solidFill>
                  <a:srgbClr val="717377"/>
                </a:solidFill>
                <a:latin typeface="Pretendard Regular"/>
              </a:rPr>
              <a:t>~ 10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   </a:t>
            </a:r>
            <a:r>
              <a:rPr lang="ko-KR" altLang="en-US" sz="2600" b="1" i="0" u="none" strike="noStrike" dirty="0">
                <a:solidFill>
                  <a:srgbClr val="717377"/>
                </a:solidFill>
                <a:latin typeface="Pretendard Regular"/>
              </a:rPr>
              <a:t>주요 모듈 개발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89" name="TextBox 25">
            <a:extLst>
              <a:ext uri="{FF2B5EF4-FFF2-40B4-BE49-F238E27FC236}">
                <a16:creationId xmlns:a16="http://schemas.microsoft.com/office/drawing/2014/main" id="{6419163E-B14F-F874-4463-8B9C37C608EF}"/>
              </a:ext>
            </a:extLst>
          </p:cNvPr>
          <p:cNvSpPr txBox="1"/>
          <p:nvPr/>
        </p:nvSpPr>
        <p:spPr>
          <a:xfrm>
            <a:off x="1654175" y="7343583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solidFill>
                  <a:srgbClr val="717377"/>
                </a:solidFill>
                <a:latin typeface="Pretendard Regular"/>
              </a:rPr>
              <a:t>11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</a:t>
            </a:r>
            <a:r>
              <a:rPr lang="en-US" altLang="ko-KR" sz="2800" b="1" i="0" u="none" strike="noStrike" dirty="0">
                <a:solidFill>
                  <a:srgbClr val="717377"/>
                </a:solidFill>
                <a:latin typeface="Pretendard Regular"/>
              </a:rPr>
              <a:t>~ 13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  </a:t>
            </a:r>
            <a:r>
              <a:rPr lang="ko-KR" altLang="en-US" sz="2600" b="1" dirty="0">
                <a:solidFill>
                  <a:srgbClr val="717377"/>
                </a:solidFill>
                <a:latin typeface="Pretendard Regular"/>
              </a:rPr>
              <a:t>통합 테스트 및 피드백 개선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90" name="TextBox 25">
            <a:extLst>
              <a:ext uri="{FF2B5EF4-FFF2-40B4-BE49-F238E27FC236}">
                <a16:creationId xmlns:a16="http://schemas.microsoft.com/office/drawing/2014/main" id="{040CCF99-8D4A-1B3A-8ADB-9DCB710CB090}"/>
              </a:ext>
            </a:extLst>
          </p:cNvPr>
          <p:cNvSpPr txBox="1"/>
          <p:nvPr/>
        </p:nvSpPr>
        <p:spPr>
          <a:xfrm>
            <a:off x="1676400" y="8181783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rgbClr val="717377"/>
                </a:solidFill>
                <a:latin typeface="Pretendard Regular"/>
              </a:rPr>
              <a:t>14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                 </a:t>
            </a:r>
            <a:r>
              <a:rPr lang="ko-KR" altLang="en-US" sz="2600" b="1" i="0" u="none" strike="noStrike" dirty="0">
                <a:solidFill>
                  <a:srgbClr val="717377"/>
                </a:solidFill>
                <a:latin typeface="Pretendard Regular"/>
              </a:rPr>
              <a:t>최종 릴리스 및 배포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92" name="TextBox 25">
            <a:extLst>
              <a:ext uri="{FF2B5EF4-FFF2-40B4-BE49-F238E27FC236}">
                <a16:creationId xmlns:a16="http://schemas.microsoft.com/office/drawing/2014/main" id="{31C8B4D4-E50D-BF59-571D-4AA1D5E27F49}"/>
              </a:ext>
            </a:extLst>
          </p:cNvPr>
          <p:cNvSpPr txBox="1"/>
          <p:nvPr/>
        </p:nvSpPr>
        <p:spPr>
          <a:xfrm>
            <a:off x="1730375" y="4835486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solidFill>
                  <a:srgbClr val="717377"/>
                </a:solidFill>
                <a:latin typeface="Pretendard Regular"/>
              </a:rPr>
              <a:t>5</a:t>
            </a:r>
            <a:r>
              <a:rPr lang="ko-KR" altLang="en-US" sz="2800" b="1" dirty="0">
                <a:solidFill>
                  <a:srgbClr val="717377"/>
                </a:solidFill>
                <a:latin typeface="Pretendard Regular"/>
              </a:rPr>
              <a:t>주차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                   </a:t>
            </a:r>
            <a:r>
              <a:rPr lang="ko-KR" altLang="en-US" sz="2600" b="1" i="0" u="none" strike="noStrike" dirty="0">
                <a:solidFill>
                  <a:srgbClr val="717377"/>
                </a:solidFill>
                <a:latin typeface="Pretendard Regular"/>
              </a:rPr>
              <a:t>프로젝트 계획서 작성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93" name="TextBox 25">
            <a:extLst>
              <a:ext uri="{FF2B5EF4-FFF2-40B4-BE49-F238E27FC236}">
                <a16:creationId xmlns:a16="http://schemas.microsoft.com/office/drawing/2014/main" id="{8BDA0DBC-06E6-216F-8515-0F92A18306D2}"/>
              </a:ext>
            </a:extLst>
          </p:cNvPr>
          <p:cNvSpPr txBox="1"/>
          <p:nvPr/>
        </p:nvSpPr>
        <p:spPr>
          <a:xfrm>
            <a:off x="1752600" y="3998575"/>
            <a:ext cx="13966825" cy="3907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solidFill>
                  <a:srgbClr val="717377"/>
                </a:solidFill>
                <a:latin typeface="Pretendard Regular"/>
              </a:rPr>
              <a:t>2</a:t>
            </a:r>
            <a:r>
              <a:rPr lang="ko-KR" altLang="en-US" sz="2800" b="1" dirty="0">
                <a:solidFill>
                  <a:srgbClr val="717377"/>
                </a:solidFill>
                <a:latin typeface="Pretendard Regular"/>
              </a:rPr>
              <a:t>주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차 </a:t>
            </a:r>
            <a:r>
              <a:rPr lang="en-US" altLang="ko-KR" sz="2800" b="1" i="0" u="none" strike="noStrike" dirty="0">
                <a:solidFill>
                  <a:srgbClr val="717377"/>
                </a:solidFill>
                <a:latin typeface="Pretendard Regular"/>
              </a:rPr>
              <a:t>~ 4</a:t>
            </a:r>
            <a:r>
              <a:rPr lang="ko-KR" altLang="en-US" sz="2800" b="1" i="0" u="none" strike="noStrike" dirty="0">
                <a:solidFill>
                  <a:srgbClr val="717377"/>
                </a:solidFill>
                <a:latin typeface="Pretendard Regular"/>
              </a:rPr>
              <a:t>주차    </a:t>
            </a:r>
            <a:r>
              <a:rPr lang="ko-KR" altLang="en-US" sz="2600" b="1" dirty="0">
                <a:solidFill>
                  <a:srgbClr val="717377"/>
                </a:solidFill>
                <a:latin typeface="Pretendard Regular"/>
              </a:rPr>
              <a:t>요구사항 분석 및 계획 구체화</a:t>
            </a:r>
            <a:endParaRPr lang="en-US" sz="26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역할 분담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71800" y="4457700"/>
            <a:ext cx="12725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역할 분담</a:t>
            </a:r>
            <a:endParaRPr lang="ko-KR" sz="9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964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Light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97600" y="50546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34400" y="5041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구조도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976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4400" y="61595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976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17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시스템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구조도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34400" y="84074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시스템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구조도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요소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17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프로젝트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Light"/>
              </a:rPr>
              <a:t>역할 분담</a:t>
            </a:r>
            <a:endParaRPr lang="ko-KR" sz="2000" b="0" i="0" u="none" strike="noStrike" dirty="0">
              <a:solidFill>
                <a:srgbClr val="FFFFFF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62300" y="3975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242629"/>
                </a:solidFill>
                <a:latin typeface="Pretendard Bold"/>
                <a:ea typeface="Pretendard Bold"/>
              </a:rPr>
              <a:t>김경민</a:t>
            </a: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49600" y="5105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 err="1">
                <a:solidFill>
                  <a:srgbClr val="242629"/>
                </a:solidFill>
                <a:latin typeface="Pretendard Bold"/>
                <a:ea typeface="Pretendard Bold"/>
              </a:rPr>
              <a:t>우현호</a:t>
            </a: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86400" y="50927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 err="1">
                <a:solidFill>
                  <a:srgbClr val="494A4E"/>
                </a:solidFill>
                <a:ea typeface="Pretendard Medium"/>
              </a:rPr>
              <a:t>백앤드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개발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, DB 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관리</a:t>
            </a:r>
            <a:endParaRPr lang="ko-KR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49600" y="6210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 err="1">
                <a:solidFill>
                  <a:srgbClr val="242629"/>
                </a:solidFill>
                <a:latin typeface="Pretendard Bold"/>
                <a:ea typeface="Pretendard Bold"/>
              </a:rPr>
              <a:t>이다민</a:t>
            </a: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86400" y="6210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 err="1">
                <a:solidFill>
                  <a:srgbClr val="494A4E"/>
                </a:solidFill>
                <a:ea typeface="Pretendard Medium"/>
              </a:rPr>
              <a:t>백앤드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개발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, 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서버 관리</a:t>
            </a:r>
            <a:endParaRPr lang="ko-KR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49600" y="7327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242629"/>
                </a:solidFill>
                <a:latin typeface="Pretendard Bold"/>
                <a:ea typeface="Pretendard Bold"/>
              </a:rPr>
              <a:t>임혜미</a:t>
            </a: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73700" y="7327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 err="1">
                <a:solidFill>
                  <a:srgbClr val="494A4E"/>
                </a:solidFill>
                <a:ea typeface="Pretendard Medium"/>
              </a:rPr>
              <a:t>백앤드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 개발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, UI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/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UX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 개발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, 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기획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, 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앱 디자인</a:t>
            </a:r>
            <a:endParaRPr lang="ko-KR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162300" y="84582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 err="1">
                <a:solidFill>
                  <a:srgbClr val="242629"/>
                </a:solidFill>
                <a:latin typeface="Pretendard Bold"/>
                <a:ea typeface="Pretendard Bold"/>
              </a:rPr>
              <a:t>황필호</a:t>
            </a: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86400" y="84582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73300" y="2247900"/>
            <a:ext cx="48895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역할 분담</a:t>
            </a:r>
            <a:endParaRPr lang="ko-KR" sz="9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73700" y="3975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494A4E"/>
                </a:solidFill>
                <a:ea typeface="Pretendard Medium"/>
              </a:rPr>
              <a:t>프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론트 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iOS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 앱 개발</a:t>
            </a:r>
            <a:endParaRPr lang="ko-KR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B91BA53-866A-510B-C983-DACA87BE6751}"/>
              </a:ext>
            </a:extLst>
          </p:cNvPr>
          <p:cNvSpPr txBox="1"/>
          <p:nvPr/>
        </p:nvSpPr>
        <p:spPr>
          <a:xfrm>
            <a:off x="5495925" y="84582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494A4E"/>
                </a:solidFill>
                <a:ea typeface="Pretendard Medium"/>
              </a:rPr>
              <a:t>프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론트 </a:t>
            </a:r>
            <a:r>
              <a:rPr lang="en-US" altLang="ko-KR" sz="3200" dirty="0">
                <a:solidFill>
                  <a:srgbClr val="494A4E"/>
                </a:solidFill>
                <a:ea typeface="Pretendard Medium"/>
              </a:rPr>
              <a:t>iOS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 앱 개발</a:t>
            </a:r>
            <a:endParaRPr lang="ko-KR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래픽 26" descr="사용자 단색으로 채워진">
            <a:extLst>
              <a:ext uri="{FF2B5EF4-FFF2-40B4-BE49-F238E27FC236}">
                <a16:creationId xmlns:a16="http://schemas.microsoft.com/office/drawing/2014/main" id="{87C0DBE1-6B2B-921C-39B0-A833692ACA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4600" y="3924300"/>
            <a:ext cx="444500" cy="444500"/>
          </a:xfrm>
          <a:prstGeom prst="rect">
            <a:avLst/>
          </a:prstGeom>
        </p:spPr>
      </p:pic>
      <p:pic>
        <p:nvPicPr>
          <p:cNvPr id="28" name="그래픽 27" descr="사용자 단색으로 채워진">
            <a:extLst>
              <a:ext uri="{FF2B5EF4-FFF2-40B4-BE49-F238E27FC236}">
                <a16:creationId xmlns:a16="http://schemas.microsoft.com/office/drawing/2014/main" id="{973DA0C8-17AC-BB69-6CBF-3DCA9ED43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4600" y="4991100"/>
            <a:ext cx="444500" cy="444500"/>
          </a:xfrm>
          <a:prstGeom prst="rect">
            <a:avLst/>
          </a:prstGeom>
        </p:spPr>
      </p:pic>
      <p:pic>
        <p:nvPicPr>
          <p:cNvPr id="29" name="그래픽 28" descr="사용자 단색으로 채워진">
            <a:extLst>
              <a:ext uri="{FF2B5EF4-FFF2-40B4-BE49-F238E27FC236}">
                <a16:creationId xmlns:a16="http://schemas.microsoft.com/office/drawing/2014/main" id="{89E27B72-378A-5971-D253-A758F34C4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4600" y="6134100"/>
            <a:ext cx="444500" cy="444500"/>
          </a:xfrm>
          <a:prstGeom prst="rect">
            <a:avLst/>
          </a:prstGeom>
        </p:spPr>
      </p:pic>
      <p:pic>
        <p:nvPicPr>
          <p:cNvPr id="30" name="그래픽 29" descr="사용자 단색으로 채워진">
            <a:extLst>
              <a:ext uri="{FF2B5EF4-FFF2-40B4-BE49-F238E27FC236}">
                <a16:creationId xmlns:a16="http://schemas.microsoft.com/office/drawing/2014/main" id="{D9E7CBF8-F251-7586-214E-7F3F8A8B1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7300" y="7277100"/>
            <a:ext cx="444500" cy="444500"/>
          </a:xfrm>
          <a:prstGeom prst="rect">
            <a:avLst/>
          </a:prstGeom>
        </p:spPr>
      </p:pic>
      <p:pic>
        <p:nvPicPr>
          <p:cNvPr id="31" name="그래픽 30" descr="사용자 단색으로 채워진">
            <a:extLst>
              <a:ext uri="{FF2B5EF4-FFF2-40B4-BE49-F238E27FC236}">
                <a16:creationId xmlns:a16="http://schemas.microsoft.com/office/drawing/2014/main" id="{AC2F30D3-AB1E-BE29-79FD-70927EE6D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7300" y="828040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4457700"/>
            <a:ext cx="12725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4483100"/>
            <a:ext cx="30734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Thesisfy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78600" y="3111500"/>
            <a:ext cx="125222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Bold"/>
              </a:rPr>
              <a:t>= </a:t>
            </a:r>
            <a:r>
              <a:rPr lang="ko-KR" sz="4500" b="0" i="0" u="none" strike="noStrike">
                <a:solidFill>
                  <a:srgbClr val="000000"/>
                </a:solidFill>
                <a:ea typeface="Pretendard Bold"/>
              </a:rPr>
              <a:t>논문</a:t>
            </a:r>
            <a:r>
              <a:rPr lang="en-US" sz="4500" b="0" i="0" u="none" strike="noStrike">
                <a:solidFill>
                  <a:srgbClr val="000000"/>
                </a:solidFill>
                <a:latin typeface="Pretendard Bold"/>
              </a:rPr>
              <a:t> (Thesis) + </a:t>
            </a:r>
            <a:r>
              <a:rPr lang="ko-KR" sz="4500" b="0" i="0" u="none" strike="noStrike">
                <a:solidFill>
                  <a:srgbClr val="000000"/>
                </a:solidFill>
                <a:ea typeface="Pretendard Bold"/>
              </a:rPr>
              <a:t>찾다</a:t>
            </a:r>
            <a:r>
              <a:rPr lang="en-US" sz="45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500" b="0" i="0" u="none" strike="noStrike">
                <a:solidFill>
                  <a:srgbClr val="000000"/>
                </a:solidFill>
                <a:ea typeface="Pretendard Bold"/>
              </a:rPr>
              <a:t>발견하다</a:t>
            </a:r>
            <a:r>
              <a:rPr lang="en-US" sz="4500" b="0" i="0" u="none" strike="noStrike">
                <a:solidFill>
                  <a:srgbClr val="000000"/>
                </a:solidFill>
                <a:latin typeface="Pretendard Bold"/>
              </a:rPr>
              <a:t>(Identify)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7500" y="4381500"/>
            <a:ext cx="12522200" cy="308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sz="4500" b="0" i="0" u="none" strike="noStrike" dirty="0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0" i="0" u="none" strike="noStrike" dirty="0" err="1">
                <a:solidFill>
                  <a:srgbClr val="000000"/>
                </a:solidFill>
                <a:ea typeface="Pretendard Bold"/>
              </a:rPr>
              <a:t>정의문</a:t>
            </a:r>
            <a:endParaRPr lang="ko-KR" sz="45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500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사용자의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자연어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질문을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이해하고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의도에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맞는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논문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리포트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기사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등을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500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정확하고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신속하게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찾아주는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AI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학술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Bold"/>
              </a:rPr>
              <a:t>도구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9900" y="4699000"/>
            <a:ext cx="33909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0700" y="4699000"/>
            <a:ext cx="35560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300" y="4699000"/>
            <a:ext cx="3822700" cy="889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01.2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800" y="2730500"/>
            <a:ext cx="72136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77000" y="6083300"/>
            <a:ext cx="48641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관련성이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낮은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자료까지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포함되어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방대한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검색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결과까지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나타나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원하는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찾는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데에많은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시간이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소요된다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47900" y="4864100"/>
            <a:ext cx="3352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의도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파악의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어려움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89800" y="4864100"/>
            <a:ext cx="3352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결과의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과다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9300" y="4864100"/>
            <a:ext cx="3352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문맥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이해의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부족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2400" y="6070600"/>
            <a:ext cx="48641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키워드만으로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사용자의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구체적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질문이나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의도를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정확히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파악하기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어렵다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23700" y="6032500"/>
            <a:ext cx="48641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동의어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다의어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언어적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특성이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고려되지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않아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놓칠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있다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0" y="4699000"/>
            <a:ext cx="36322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1800" y="4699000"/>
            <a:ext cx="37465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0" y="4699000"/>
            <a:ext cx="3822700" cy="889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44600" y="4699000"/>
            <a:ext cx="3606800" cy="889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01.2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2730500"/>
            <a:ext cx="72136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en-US" sz="9000">
                <a:solidFill>
                  <a:srgbClr val="000000"/>
                </a:solidFill>
                <a:latin typeface="Pretendard Bold"/>
                <a:ea typeface="Pretendard Bold"/>
              </a:rPr>
              <a:t>목표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7200" y="5969000"/>
            <a:ext cx="3810000" cy="300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최신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연구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동향과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관련자료를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신속하게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파악하고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분야의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통합적으로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검색하여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혁신적인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연구를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지원한다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4876800"/>
            <a:ext cx="3352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효율성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78500" y="4864100"/>
            <a:ext cx="36322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학술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연구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지원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강화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99700" y="4864100"/>
            <a:ext cx="3352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방대한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5700" y="5981700"/>
            <a:ext cx="41275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원하는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빠르게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찾아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연구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효율을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증대한다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18700" y="5981700"/>
            <a:ext cx="36957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전문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용어나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검색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기술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없이도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접근할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지식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수준에도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구애받지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않는다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4600" y="5956300"/>
            <a:ext cx="36957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내용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요약과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통계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시각화를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빠르게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이해한다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관심사에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기반한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자료가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Medium"/>
              </a:rPr>
              <a:t>추천된다</a:t>
            </a:r>
            <a:r>
              <a:rPr lang="en-US" sz="3200" b="1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65300" y="4864100"/>
            <a:ext cx="3352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의사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결정</a:t>
            </a:r>
            <a:r>
              <a:rPr lang="en-US" sz="3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Bold"/>
              </a:rPr>
              <a:t>지원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048000"/>
            <a:ext cx="5295900" cy="4559300"/>
          </a:xfrm>
          <a:prstGeom prst="rect">
            <a:avLst/>
          </a:prstGeom>
          <a:effectLst>
            <a:outerShdw blurRad="258477" dist="175255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5372100"/>
            <a:ext cx="7747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7900" y="36322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9500" y="2578100"/>
            <a:ext cx="7048500" cy="1587500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9500" y="4889500"/>
            <a:ext cx="7048500" cy="1587500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7112000"/>
            <a:ext cx="7048500" cy="1587500"/>
          </a:xfrm>
          <a:prstGeom prst="rect">
            <a:avLst/>
          </a:prstGeom>
          <a:effectLst>
            <a:outerShdw blurRad="46696" dist="60821" dir="4020000">
              <a:srgbClr val="000000">
                <a:alpha val="2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06700" y="3530600"/>
            <a:ext cx="19812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7500" y="5003800"/>
            <a:ext cx="4343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2880"/>
              </a:lnSpc>
            </a:pP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기존의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검색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방식이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가진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2880"/>
              </a:lnSpc>
            </a:pP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한계를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극복하고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학술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정보의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접근성과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활용도를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높이는</a:t>
            </a:r>
            <a:r>
              <a:rPr lang="en-US" sz="3000" b="1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Medium"/>
              </a:rPr>
              <a:t>것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56800" y="30480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학술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연구의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효율성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증대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72700" y="53848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교육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수준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향상에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기여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55300" y="76073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지식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사회의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발전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기능 구조도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71800" y="4457700"/>
            <a:ext cx="12725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구조도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구조도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C0FA55-E599-B4B5-F292-5A4FD8CF2D0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856" r="856"/>
          <a:stretch/>
        </p:blipFill>
        <p:spPr>
          <a:xfrm>
            <a:off x="3810000" y="1714500"/>
            <a:ext cx="9982200" cy="7662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662</Words>
  <Application>Microsoft Office PowerPoint</Application>
  <PresentationFormat>사용자 지정</PresentationFormat>
  <Paragraphs>153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Pretendard Medium</vt:lpstr>
      <vt:lpstr>Pretendard Bold</vt:lpstr>
      <vt:lpstr>Pretendard Regular</vt:lpstr>
      <vt:lpstr>Arial</vt:lpstr>
      <vt:lpstr>Calibri</vt:lpstr>
      <vt:lpstr>Pretendard Light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우 현호</cp:lastModifiedBy>
  <cp:revision>4</cp:revision>
  <dcterms:created xsi:type="dcterms:W3CDTF">2006-08-16T00:00:00Z</dcterms:created>
  <dcterms:modified xsi:type="dcterms:W3CDTF">2024-10-09T23:34:28Z</dcterms:modified>
</cp:coreProperties>
</file>